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7" r:id="rId11"/>
    <p:sldId id="264" r:id="rId12"/>
    <p:sldId id="270" r:id="rId13"/>
    <p:sldId id="271" r:id="rId14"/>
    <p:sldId id="272" r:id="rId15"/>
    <p:sldId id="273" r:id="rId16"/>
    <p:sldId id="274" r:id="rId17"/>
    <p:sldId id="266" r:id="rId18"/>
    <p:sldId id="275" r:id="rId19"/>
    <p:sldId id="265" r:id="rId20"/>
    <p:sldId id="276" r:id="rId21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319" autoAdjust="0"/>
    <p:restoredTop sz="94600"/>
  </p:normalViewPr>
  <p:slideViewPr>
    <p:cSldViewPr>
      <p:cViewPr varScale="1">
        <p:scale>
          <a:sx n="63" d="100"/>
          <a:sy n="6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717214-A3C0-459F-B0C4-D27E17DF2B6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21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NZ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NZ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313037-C87B-420F-873D-EE2797609367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89764-A2E0-400E-A057-0E80A73B4FD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62EE-8B0A-4E10-B1EC-09BF8EF8805B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213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07568F-9AB0-45CC-B7F7-66C50C5571D5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58134-05DD-4EF4-B34E-5FCF1D32C90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008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357E-BCCD-4ECF-AD72-74142D2CBEC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372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9976-07B9-47B3-B7F3-CF9C75E64A6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478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8A082-D98D-417B-87D1-68002DF0580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50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D163-014D-421C-887C-CC96B1213C8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383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4D74-0A0F-4F58-B495-17CA23F5103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259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DD6F-50A3-4F1D-BEDC-92086162B20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35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E56E3-CAF7-4BBD-9FD0-3B3843A203D6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1205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7625-2117-471B-A47C-63127B2FAF14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3436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86037-BE1D-44EE-8F1E-0421B4F418B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7564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2FDD4-71E1-42AC-B7D7-E3F15F81E22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873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D7A12-4090-45D6-9652-D032D0B8524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998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15A-AF45-4B09-ACFC-6983F90958E4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76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A017-5498-4594-B16D-E0831128770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4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63C70-8442-41B8-B85D-EDC08F070C25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973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66AA2-CEDE-4919-9C17-A90D9F3282D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855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E3C97-A066-4DA4-86B6-F0BDFDA7FB1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9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2ABCD-4EDD-4DE5-A30E-8A544896CCD4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99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9809EE-A30D-4FB3-B2F2-FC02B615A49D}" type="slidenum">
              <a:rPr lang="en-NZ"/>
              <a:pPr/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D508D-6D28-40B5-B007-84F377ED79B3}" type="slidenum">
              <a:rPr lang="en-NZ"/>
              <a:pPr/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upload.wikimedia.org/wikipedia/commons/b/b1/Dri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1124745"/>
            <a:ext cx="5544616" cy="2475706"/>
          </a:xfrm>
        </p:spPr>
        <p:txBody>
          <a:bodyPr/>
          <a:lstStyle/>
          <a:p>
            <a:pPr algn="ctr"/>
            <a:r>
              <a:rPr lang="en-US" sz="4400" b="1" dirty="0" smtClean="0"/>
              <a:t>The Role of </a:t>
            </a:r>
            <a:r>
              <a:rPr lang="en-US" sz="4400" b="1" dirty="0" smtClean="0"/>
              <a:t>Mutation in Genetic Variation</a:t>
            </a:r>
            <a:endParaRPr lang="en-US" sz="44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evron 2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  <p:pic>
        <p:nvPicPr>
          <p:cNvPr id="5" name="Picture 5" descr="SAT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4072076"/>
            <a:ext cx="3095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78098"/>
          </a:xfrm>
        </p:spPr>
        <p:txBody>
          <a:bodyPr/>
          <a:lstStyle/>
          <a:p>
            <a:r>
              <a:rPr lang="en-US" sz="4000" b="1" dirty="0" smtClean="0"/>
              <a:t>Polyploidy</a:t>
            </a:r>
            <a:endParaRPr lang="en-US" sz="40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24744"/>
            <a:ext cx="8226425" cy="500141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= type of </a:t>
            </a:r>
            <a:r>
              <a:rPr lang="en-US" sz="3600" dirty="0" err="1" smtClean="0"/>
              <a:t>euploid</a:t>
            </a:r>
            <a:r>
              <a:rPr lang="en-US" sz="3600" dirty="0" smtClean="0"/>
              <a:t> with more than two sets of homologous chromosomes.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Polyploidy can result in </a:t>
            </a:r>
            <a:r>
              <a:rPr lang="en-US" sz="3600" b="1" dirty="0" smtClean="0"/>
              <a:t>instant speciation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737"/>
            <a:ext cx="8229600" cy="15825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Number of sets of chromosome increasing </a:t>
            </a:r>
            <a:r>
              <a:rPr lang="en-AU" sz="2800" u="sng" dirty="0" smtClean="0"/>
              <a:t>within</a:t>
            </a:r>
            <a:r>
              <a:rPr lang="en-AU" sz="2800" dirty="0" smtClean="0"/>
              <a:t> a species. 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dirty="0" smtClean="0"/>
              <a:t>1 way – non-disjunction in one parent</a:t>
            </a:r>
            <a:endParaRPr lang="en-NZ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06090"/>
          </a:xfrm>
        </p:spPr>
        <p:txBody>
          <a:bodyPr/>
          <a:lstStyle/>
          <a:p>
            <a:pPr eaLnBrk="1" hangingPunct="1"/>
            <a:r>
              <a:rPr lang="en-AU" sz="4000" b="1" dirty="0" err="1" smtClean="0">
                <a:solidFill>
                  <a:schemeClr val="tx1"/>
                </a:solidFill>
              </a:rPr>
              <a:t>Autopolyploidy</a:t>
            </a:r>
            <a:endParaRPr lang="en-AU" sz="4000" b="1" dirty="0" smtClean="0">
              <a:solidFill>
                <a:schemeClr val="tx1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867400" y="3716338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dirty="0">
                <a:solidFill>
                  <a:schemeClr val="bg2"/>
                </a:solidFill>
              </a:rPr>
              <a:t>0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284663" y="3716338"/>
            <a:ext cx="649287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>
                <a:solidFill>
                  <a:srgbClr val="CC0000"/>
                </a:solidFill>
              </a:rPr>
              <a:t>2N</a:t>
            </a:r>
            <a:endParaRPr lang="en-AU" b="1">
              <a:solidFill>
                <a:srgbClr val="CC000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547813" y="30686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339975" y="30686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11863" y="2924175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 dirty="0"/>
              <a:t>Non-disjunction</a:t>
            </a:r>
            <a:endParaRPr lang="en-AU" sz="2000" b="1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39750" y="30686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Meiosis</a:t>
            </a:r>
            <a:endParaRPr lang="en-AU" b="1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187450" y="3716338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dirty="0">
                <a:solidFill>
                  <a:schemeClr val="bg2"/>
                </a:solidFill>
              </a:rPr>
              <a:t>N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627313" y="3716338"/>
            <a:ext cx="649287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dirty="0">
                <a:solidFill>
                  <a:schemeClr val="bg2"/>
                </a:solidFill>
              </a:rPr>
              <a:t>N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435600" y="2997200"/>
            <a:ext cx="5762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4787900" y="2997200"/>
            <a:ext cx="4318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258888" y="47974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Fertilisation</a:t>
            </a:r>
            <a:endParaRPr lang="en-A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132138" y="4437063"/>
            <a:ext cx="4318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3995738" y="4365625"/>
            <a:ext cx="43180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463" y="3860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gametes</a:t>
            </a:r>
            <a:endParaRPr lang="en-AU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492500" y="51577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/>
              <a:t>3N</a:t>
            </a:r>
            <a:endParaRPr lang="en-AU" sz="2400" b="1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500563" y="5084763"/>
            <a:ext cx="4195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2000" dirty="0"/>
              <a:t>Triploid – infertile as it doesn’t have </a:t>
            </a:r>
            <a:r>
              <a:rPr lang="en-NZ" sz="2000" u="sng" dirty="0"/>
              <a:t>pairs</a:t>
            </a:r>
            <a:r>
              <a:rPr lang="en-NZ" sz="2000" dirty="0"/>
              <a:t> to line up in meiosis.</a:t>
            </a:r>
          </a:p>
          <a:p>
            <a:pPr eaLnBrk="1" hangingPunct="1"/>
            <a:r>
              <a:rPr lang="en-NZ" sz="2000" dirty="0"/>
              <a:t>Can reproduce </a:t>
            </a:r>
            <a:r>
              <a:rPr lang="en-NZ" sz="2000" dirty="0" err="1"/>
              <a:t>vegetatively</a:t>
            </a:r>
            <a:endParaRPr lang="en-AU" sz="2000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906588" y="26368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 dirty="0"/>
              <a:t>2N</a:t>
            </a:r>
            <a:endParaRPr lang="en-AU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75238" y="26114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 dirty="0"/>
              <a:t>2N</a:t>
            </a:r>
            <a:endParaRPr lang="en-AU" b="1" dirty="0"/>
          </a:p>
        </p:txBody>
      </p:sp>
      <p:sp>
        <p:nvSpPr>
          <p:cNvPr id="22" name="Chevron 21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  <p:bldP spid="9221" grpId="0" animBg="1"/>
      <p:bldP spid="9223" grpId="0" animBg="1"/>
      <p:bldP spid="9224" grpId="0" animBg="1"/>
      <p:bldP spid="9225" grpId="0" animBg="1"/>
      <p:bldP spid="9226" grpId="0"/>
      <p:bldP spid="9226" grpId="1"/>
      <p:bldP spid="9226" grpId="2"/>
      <p:bldP spid="9226" grpId="3"/>
      <p:bldP spid="9227" grpId="0"/>
      <p:bldP spid="9228" grpId="0" animBg="1"/>
      <p:bldP spid="9229" grpId="0" animBg="1"/>
      <p:bldP spid="9230" grpId="0" animBg="1"/>
      <p:bldP spid="9231" grpId="0" animBg="1"/>
      <p:bldP spid="9232" grpId="0"/>
      <p:bldP spid="9233" grpId="0" animBg="1"/>
      <p:bldP spid="9234" grpId="0" animBg="1"/>
      <p:bldP spid="9235" grpId="0"/>
      <p:bldP spid="9236" grpId="0"/>
      <p:bldP spid="9237" grpId="0"/>
      <p:bldP spid="9239" grpId="0"/>
      <p:bldP spid="924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pPr eaLnBrk="1" hangingPunct="1"/>
            <a:r>
              <a:rPr lang="en-NZ" dirty="0" smtClean="0"/>
              <a:t>OR</a:t>
            </a:r>
            <a:endParaRPr lang="en-A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792162"/>
          </a:xfrm>
        </p:spPr>
        <p:txBody>
          <a:bodyPr/>
          <a:lstStyle/>
          <a:p>
            <a:pPr eaLnBrk="1" hangingPunct="1"/>
            <a:r>
              <a:rPr lang="en-NZ" sz="2800" dirty="0" smtClean="0"/>
              <a:t>2nd way – non-disjunction in two parents</a:t>
            </a:r>
            <a:endParaRPr lang="en-AU" sz="2800" dirty="0" smtClean="0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867400" y="3716338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dirty="0">
                <a:solidFill>
                  <a:schemeClr val="bg2"/>
                </a:solidFill>
              </a:rPr>
              <a:t>0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284663" y="3716338"/>
            <a:ext cx="649287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>
                <a:solidFill>
                  <a:srgbClr val="CC0000"/>
                </a:solidFill>
              </a:rPr>
              <a:t>2N</a:t>
            </a:r>
            <a:endParaRPr lang="en-AU" b="1">
              <a:solidFill>
                <a:srgbClr val="CC00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547813" y="2924175"/>
            <a:ext cx="5032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268538" y="2924175"/>
            <a:ext cx="5032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Meiosis</a:t>
            </a:r>
            <a:endParaRPr lang="en-AU" b="1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187450" y="3716338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dirty="0">
                <a:solidFill>
                  <a:schemeClr val="bg2"/>
                </a:solidFill>
              </a:rPr>
              <a:t>0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2627313" y="3716338"/>
            <a:ext cx="649287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>
                <a:solidFill>
                  <a:srgbClr val="CC0000"/>
                </a:solidFill>
              </a:rPr>
              <a:t>2N</a:t>
            </a:r>
            <a:endParaRPr lang="en-AU" b="1">
              <a:solidFill>
                <a:srgbClr val="CC0000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435600" y="2852738"/>
            <a:ext cx="576263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4787900" y="2852738"/>
            <a:ext cx="5048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258888" y="47974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Fertilisation</a:t>
            </a:r>
            <a:endParaRPr lang="en-A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132138" y="4437063"/>
            <a:ext cx="4318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3995738" y="4365625"/>
            <a:ext cx="43180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492500" y="51577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 dirty="0">
                <a:solidFill>
                  <a:srgbClr val="FFFF00"/>
                </a:solidFill>
              </a:rPr>
              <a:t>4N</a:t>
            </a:r>
            <a:endParaRPr lang="en-AU" sz="2400" b="1" dirty="0">
              <a:solidFill>
                <a:srgbClr val="FFFF00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500563" y="5084763"/>
            <a:ext cx="419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2000" dirty="0" err="1"/>
              <a:t>Tetraploid</a:t>
            </a:r>
            <a:r>
              <a:rPr lang="en-NZ" sz="2000" dirty="0"/>
              <a:t> – fertile as it </a:t>
            </a:r>
            <a:r>
              <a:rPr lang="en-NZ" sz="2000" b="1" u="sng" dirty="0"/>
              <a:t>does</a:t>
            </a:r>
            <a:r>
              <a:rPr lang="en-NZ" sz="2000" dirty="0"/>
              <a:t> have pairs to line up in meiosis.</a:t>
            </a:r>
            <a:endParaRPr lang="en-AU" sz="2000" dirty="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08175" y="249237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 dirty="0">
                <a:solidFill>
                  <a:srgbClr val="FFFF00"/>
                </a:solidFill>
              </a:rPr>
              <a:t>2N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076825" y="24209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 dirty="0">
                <a:solidFill>
                  <a:srgbClr val="FFFF00"/>
                </a:solidFill>
              </a:rPr>
              <a:t>2N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44463" y="3860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gametes</a:t>
            </a:r>
            <a:endParaRPr lang="en-A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627313" y="2997200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Non-disjunction</a:t>
            </a:r>
            <a:endParaRPr lang="en-AU" sz="2000" b="1"/>
          </a:p>
        </p:txBody>
      </p:sp>
      <p:sp>
        <p:nvSpPr>
          <p:cNvPr id="22" name="Chevron 21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3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/>
      <p:bldP spid="12297" grpId="0" animBg="1"/>
      <p:bldP spid="12298" grpId="0" animBg="1"/>
      <p:bldP spid="12299" grpId="0" animBg="1"/>
      <p:bldP spid="12300" grpId="0" animBg="1"/>
      <p:bldP spid="12301" grpId="0"/>
      <p:bldP spid="12302" grpId="0" animBg="1"/>
      <p:bldP spid="12303" grpId="0" animBg="1"/>
      <p:bldP spid="12304" grpId="0"/>
      <p:bldP spid="12305" grpId="0"/>
      <p:bldP spid="12306" grpId="0"/>
      <p:bldP spid="12307" grpId="0"/>
      <p:bldP spid="12308" grpId="0"/>
      <p:bldP spid="12309" grpId="0"/>
      <p:bldP spid="12309" grpId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NZ" sz="4000" dirty="0" smtClean="0"/>
              <a:t>Triploid Human    </a:t>
            </a:r>
            <a:r>
              <a:rPr lang="en-NZ" sz="4000" dirty="0" smtClean="0">
                <a:solidFill>
                  <a:srgbClr val="FFFF00"/>
                </a:solidFill>
              </a:rPr>
              <a:t>(don’t copy)</a:t>
            </a:r>
            <a:endParaRPr lang="en-AU" sz="4000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686800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800" dirty="0" smtClean="0"/>
              <a:t>	Although up to 2% of conceptions result in triploids, most miscarry early in development. The one below was actually born live.</a:t>
            </a:r>
            <a:endParaRPr lang="en-AU" sz="28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57594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 stillborn triploid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NZ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391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634082"/>
          </a:xfrm>
        </p:spPr>
        <p:txBody>
          <a:bodyPr/>
          <a:lstStyle/>
          <a:p>
            <a:pPr eaLnBrk="1" hangingPunct="1"/>
            <a:r>
              <a:rPr lang="en-AU" sz="3600" b="1" dirty="0" err="1" smtClean="0">
                <a:solidFill>
                  <a:schemeClr val="tx1"/>
                </a:solidFill>
              </a:rPr>
              <a:t>Allopolyploidy</a:t>
            </a:r>
            <a:endParaRPr lang="en-AU" sz="3600" b="1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19"/>
            <a:ext cx="8784976" cy="20884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>
                <a:solidFill>
                  <a:schemeClr val="tx2"/>
                </a:solidFill>
              </a:rPr>
              <a:t>Hybridization of </a:t>
            </a:r>
            <a:r>
              <a:rPr lang="en-AU" sz="2800" b="1" dirty="0" smtClean="0">
                <a:solidFill>
                  <a:schemeClr val="tx2"/>
                </a:solidFill>
              </a:rPr>
              <a:t>two different species</a:t>
            </a:r>
            <a:r>
              <a:rPr lang="en-AU" sz="2800" dirty="0" smtClean="0">
                <a:solidFill>
                  <a:schemeClr val="tx2"/>
                </a:solidFill>
              </a:rPr>
              <a:t> (usually closely related) , followed by chromosome doubling.</a:t>
            </a:r>
            <a:r>
              <a:rPr lang="en-AU" dirty="0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NZ" dirty="0" smtClean="0">
                <a:solidFill>
                  <a:schemeClr val="tx2"/>
                </a:solidFill>
              </a:rPr>
              <a:t>A is one set of chromosomes from species A. </a:t>
            </a:r>
          </a:p>
          <a:p>
            <a:pPr eaLnBrk="1" hangingPunct="1">
              <a:lnSpc>
                <a:spcPct val="90000"/>
              </a:lnSpc>
            </a:pPr>
            <a:r>
              <a:rPr lang="en-NZ" dirty="0" smtClean="0">
                <a:solidFill>
                  <a:schemeClr val="tx2"/>
                </a:solidFill>
              </a:rPr>
              <a:t>B is 1 set from species B</a:t>
            </a:r>
            <a:endParaRPr lang="en-AU" dirty="0" smtClean="0">
              <a:solidFill>
                <a:schemeClr val="tx2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619250" y="3571875"/>
            <a:ext cx="649288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/>
              <a:t>A</a:t>
            </a:r>
            <a:endParaRPr lang="en-AU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55875" y="29972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/>
              <a:t>AA</a:t>
            </a:r>
            <a:endParaRPr lang="en-AU" sz="2800" b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92725" y="2995538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 dirty="0"/>
              <a:t>BB</a:t>
            </a:r>
            <a:endParaRPr lang="en-AU" sz="2800" b="1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24075" y="44370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/>
              <a:t>Fertilisation</a:t>
            </a:r>
            <a:endParaRPr lang="en-AU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04825" y="36449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 smtClean="0"/>
              <a:t>gametes</a:t>
            </a:r>
            <a:endParaRPr lang="en-AU" dirty="0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348038" y="3573463"/>
            <a:ext cx="649287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 dirty="0"/>
              <a:t>A</a:t>
            </a:r>
            <a:endParaRPr lang="en-AU" b="1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339975" y="3430588"/>
            <a:ext cx="433388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989263" y="3430588"/>
            <a:ext cx="430212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498975" y="3571801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/>
              <a:t>B</a:t>
            </a:r>
            <a:endParaRPr lang="en-AU" b="1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6156325" y="3571801"/>
            <a:ext cx="6492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NZ" b="1"/>
              <a:t>B</a:t>
            </a:r>
            <a:endParaRPr lang="en-AU" b="1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779837" y="4222751"/>
            <a:ext cx="217488" cy="5023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4284663" y="4221906"/>
            <a:ext cx="35877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10800000" flipV="1">
            <a:off x="3779838" y="4581525"/>
            <a:ext cx="866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/>
              <a:t>AB</a:t>
            </a:r>
            <a:endParaRPr lang="en-AU" sz="2800" b="1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5075238" y="3428926"/>
            <a:ext cx="433387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724525" y="3428926"/>
            <a:ext cx="430213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787900" y="45815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 dirty="0"/>
              <a:t>Infertile</a:t>
            </a:r>
            <a:r>
              <a:rPr lang="en-NZ" dirty="0"/>
              <a:t> hybrid – pairs don’t match. Grows </a:t>
            </a:r>
            <a:r>
              <a:rPr lang="en-NZ" dirty="0" err="1"/>
              <a:t>vegetatively</a:t>
            </a:r>
            <a:endParaRPr lang="en-AU" dirty="0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403648" y="5100639"/>
            <a:ext cx="8037919" cy="61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en-NZ" b="1" i="1" dirty="0" smtClean="0">
                <a:solidFill>
                  <a:srgbClr val="FFFF00"/>
                </a:solidFill>
              </a:rPr>
              <a:t>Chromosomes </a:t>
            </a:r>
            <a:r>
              <a:rPr lang="en-AU" b="1" i="1" dirty="0" smtClean="0">
                <a:solidFill>
                  <a:srgbClr val="FFFF00"/>
                </a:solidFill>
              </a:rPr>
              <a:t>double</a:t>
            </a:r>
            <a:endParaRPr lang="en-AU" b="1" i="1" dirty="0">
              <a:solidFill>
                <a:srgbClr val="FFFF00"/>
              </a:solidFill>
            </a:endParaRPr>
          </a:p>
          <a:p>
            <a:pPr indent="176213" eaLnBrk="1" hangingPunct="1">
              <a:lnSpc>
                <a:spcPts val="2000"/>
              </a:lnSpc>
              <a:spcBef>
                <a:spcPts val="0"/>
              </a:spcBef>
            </a:pPr>
            <a:r>
              <a:rPr lang="en-NZ" b="1" i="1" dirty="0" smtClean="0">
                <a:solidFill>
                  <a:srgbClr val="FFFF00"/>
                </a:solidFill>
              </a:rPr>
              <a:t>  (</a:t>
            </a:r>
            <a:r>
              <a:rPr lang="en-NZ" sz="2400" b="1" i="1" dirty="0" err="1" smtClean="0">
                <a:solidFill>
                  <a:srgbClr val="FFFF00"/>
                </a:solidFill>
              </a:rPr>
              <a:t>Amphiploidy</a:t>
            </a:r>
            <a:r>
              <a:rPr lang="en-NZ" sz="2400" b="1" i="1" dirty="0" smtClean="0">
                <a:solidFill>
                  <a:srgbClr val="FFFF00"/>
                </a:solidFill>
              </a:rPr>
              <a:t>)   </a:t>
            </a:r>
            <a:r>
              <a:rPr lang="en-NZ" sz="2000" b="1" i="1" dirty="0" smtClean="0"/>
              <a:t>   (often in 1</a:t>
            </a:r>
            <a:r>
              <a:rPr lang="en-NZ" sz="2000" b="1" i="1" baseline="30000" dirty="0" smtClean="0"/>
              <a:t>st</a:t>
            </a:r>
            <a:r>
              <a:rPr lang="en-NZ" sz="2000" b="1" i="1" dirty="0" smtClean="0"/>
              <a:t> mitotic division of zygote)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4140200" y="5084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 rot="10800000" flipV="1">
            <a:off x="3563938" y="5802313"/>
            <a:ext cx="1443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/>
              <a:t>AABB</a:t>
            </a:r>
            <a:endParaRPr lang="en-AU" sz="2800" b="1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787900" y="5805488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 dirty="0"/>
              <a:t>Fertile </a:t>
            </a:r>
            <a:r>
              <a:rPr lang="en-NZ" dirty="0" err="1"/>
              <a:t>polyploid</a:t>
            </a:r>
            <a:r>
              <a:rPr lang="en-NZ" dirty="0"/>
              <a:t> </a:t>
            </a:r>
            <a:r>
              <a:rPr lang="en-NZ" dirty="0" smtClean="0"/>
              <a:t> </a:t>
            </a:r>
            <a:r>
              <a:rPr lang="en-NZ" dirty="0"/>
              <a:t> – </a:t>
            </a:r>
            <a:r>
              <a:rPr lang="en-NZ" dirty="0" smtClean="0"/>
              <a:t> has </a:t>
            </a:r>
            <a:r>
              <a:rPr lang="en-NZ" dirty="0"/>
              <a:t>matching pairs of chromosomes</a:t>
            </a:r>
            <a:endParaRPr lang="en-AU" dirty="0"/>
          </a:p>
        </p:txBody>
      </p:sp>
      <p:sp>
        <p:nvSpPr>
          <p:cNvPr id="24" name="Chevron 2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91731" y="32781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 smtClean="0"/>
              <a:t>Meiosis</a:t>
            </a:r>
            <a:endParaRPr lang="en-AU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455987" y="2885762"/>
            <a:ext cx="230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1" dirty="0" smtClean="0"/>
              <a:t>Diploid parents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931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12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11268" grpId="0" animBg="1"/>
      <p:bldP spid="11269" grpId="0"/>
      <p:bldP spid="11270" grpId="0"/>
      <p:bldP spid="11271" grpId="0"/>
      <p:bldP spid="11272" grpId="0"/>
      <p:bldP spid="11273" grpId="0" animBg="1"/>
      <p:bldP spid="11274" grpId="0" animBg="1"/>
      <p:bldP spid="11275" grpId="0" animBg="1"/>
      <p:bldP spid="11276" grpId="0" animBg="1"/>
      <p:bldP spid="11277" grpId="0" animBg="1"/>
      <p:bldP spid="11280" grpId="0" animBg="1"/>
      <p:bldP spid="11281" grpId="0" animBg="1"/>
      <p:bldP spid="11282" grpId="0"/>
      <p:bldP spid="11283" grpId="0" animBg="1"/>
      <p:bldP spid="11284" grpId="0" animBg="1"/>
      <p:bldP spid="11285" grpId="0"/>
      <p:bldP spid="11286" grpId="0"/>
      <p:bldP spid="11287" grpId="0" animBg="1"/>
      <p:bldP spid="11288" grpId="0"/>
      <p:bldP spid="11289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Allopolyploidy</a:t>
            </a:r>
            <a:endParaRPr lang="en-US" sz="40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6" y="1412776"/>
            <a:ext cx="919411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032" y="0"/>
            <a:ext cx="4283968" cy="6126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evolution of modern bread wheat involved auto and </a:t>
            </a:r>
            <a:r>
              <a:rPr lang="en-US" sz="3600" dirty="0" err="1" smtClean="0"/>
              <a:t>allopolyploidy</a:t>
            </a:r>
            <a:r>
              <a:rPr lang="en-US" sz="3600" dirty="0" smtClean="0"/>
              <a:t> from 3 original species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"/>
            <a:ext cx="9144000" cy="68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r>
              <a:rPr lang="en-US" sz="4000" b="1" dirty="0" smtClean="0"/>
              <a:t>Gene Flow</a:t>
            </a:r>
            <a:endParaRPr lang="en-US" sz="40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marL="400050" lvl="1" indent="0">
              <a:buNone/>
            </a:pPr>
            <a:r>
              <a:rPr lang="en-US" sz="3200" dirty="0" smtClean="0"/>
              <a:t>Refers to migration between </a:t>
            </a:r>
            <a:r>
              <a:rPr lang="en-US" sz="3200" dirty="0"/>
              <a:t>populations. Individuals </a:t>
            </a:r>
            <a:r>
              <a:rPr lang="en-US" sz="3200" dirty="0" smtClean="0"/>
              <a:t>(or pollen) may :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Emigrate (leave) – reducing genetic diversity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Immigrate (arrive) – increasing genetic diversity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Inbreeding </a:t>
            </a:r>
            <a:r>
              <a:rPr lang="en-US" sz="3200" dirty="0" smtClean="0"/>
              <a:t>in small populations can increase </a:t>
            </a:r>
            <a:r>
              <a:rPr lang="en-US" sz="3200" dirty="0" err="1" smtClean="0"/>
              <a:t>homozygosity</a:t>
            </a:r>
            <a:r>
              <a:rPr lang="en-US" sz="3200" dirty="0" smtClean="0"/>
              <a:t> and decrease genetic diversity</a:t>
            </a:r>
            <a:endParaRPr lang="en-US" sz="3200" dirty="0"/>
          </a:p>
          <a:p>
            <a:pP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4" name="Chevron 3"/>
          <p:cNvSpPr/>
          <p:nvPr/>
        </p:nvSpPr>
        <p:spPr>
          <a:xfrm>
            <a:off x="3419872" y="6044104"/>
            <a:ext cx="2448272" cy="432048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err="1" smtClean="0">
                <a:solidFill>
                  <a:schemeClr val="bg2"/>
                </a:solidFill>
              </a:rPr>
              <a:t>Te</a:t>
            </a:r>
            <a:r>
              <a:rPr lang="en-NZ" b="1" dirty="0" smtClean="0">
                <a:solidFill>
                  <a:schemeClr val="bg2"/>
                </a:solidFill>
              </a:rPr>
              <a:t> </a:t>
            </a:r>
            <a:r>
              <a:rPr lang="en-NZ" b="1" dirty="0" err="1" smtClean="0">
                <a:solidFill>
                  <a:schemeClr val="bg2"/>
                </a:solidFill>
              </a:rPr>
              <a:t>Mutu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Genetic Variation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Evolution requires the presence of variation</a:t>
            </a:r>
          </a:p>
          <a:p>
            <a:r>
              <a:rPr lang="en-US" sz="3600" dirty="0" smtClean="0"/>
              <a:t>Mutation is the source of variation</a:t>
            </a:r>
          </a:p>
          <a:p>
            <a:r>
              <a:rPr lang="en-US" sz="3600" dirty="0" smtClean="0"/>
              <a:t>Causes include: radiation, chemicals, viruses and spontaneous mistakes in DNA replication and cell division</a:t>
            </a:r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Types of Mutations</a:t>
            </a:r>
            <a:endParaRPr lang="en-US" sz="40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Gene mutations</a:t>
            </a:r>
          </a:p>
          <a:p>
            <a:pPr lvl="2"/>
            <a:r>
              <a:rPr lang="en-US" sz="3600" dirty="0" smtClean="0"/>
              <a:t>Substitutions</a:t>
            </a:r>
            <a:r>
              <a:rPr lang="en-NZ" dirty="0"/>
              <a:t> </a:t>
            </a:r>
            <a:r>
              <a:rPr lang="en-NZ" dirty="0" smtClean="0"/>
              <a:t>(Nonsense or </a:t>
            </a:r>
            <a:r>
              <a:rPr lang="en-NZ" dirty="0" err="1" smtClean="0"/>
              <a:t>Mis</a:t>
            </a:r>
            <a:r>
              <a:rPr lang="en-NZ" dirty="0" smtClean="0"/>
              <a:t>-sense) </a:t>
            </a:r>
            <a:endParaRPr lang="en-US" sz="3600" dirty="0" smtClean="0"/>
          </a:p>
          <a:p>
            <a:pPr lvl="2"/>
            <a:r>
              <a:rPr lang="en-US" sz="3600" dirty="0" smtClean="0"/>
              <a:t>Deletions</a:t>
            </a:r>
          </a:p>
          <a:p>
            <a:pPr lvl="2"/>
            <a:r>
              <a:rPr lang="en-US" sz="3600" dirty="0" smtClean="0"/>
              <a:t>Insertions </a:t>
            </a:r>
          </a:p>
          <a:p>
            <a:pPr marL="914400" lvl="2" indent="0">
              <a:buNone/>
            </a:pPr>
            <a:r>
              <a:rPr lang="en-US" sz="3600" dirty="0" smtClean="0"/>
              <a:t>Can produce proteins with different function or no function that can change phenotype.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06090"/>
          </a:xfrm>
        </p:spPr>
        <p:txBody>
          <a:bodyPr/>
          <a:lstStyle/>
          <a:p>
            <a:r>
              <a:rPr lang="en-US" sz="4000" b="1" dirty="0"/>
              <a:t>Types of </a:t>
            </a:r>
            <a:r>
              <a:rPr lang="en-US" sz="4000" b="1" dirty="0" smtClean="0"/>
              <a:t>Mutations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52736"/>
            <a:ext cx="8226425" cy="5073427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NZ" sz="3600" dirty="0" smtClean="0"/>
              <a:t>Chromosomal </a:t>
            </a:r>
            <a:r>
              <a:rPr lang="en-NZ" sz="3600" dirty="0"/>
              <a:t>(block) mutations – rearrangements of blocks of genes within or between </a:t>
            </a:r>
            <a:r>
              <a:rPr lang="en-NZ" sz="3600" dirty="0" smtClean="0"/>
              <a:t>chromosomes</a:t>
            </a:r>
          </a:p>
          <a:p>
            <a:pPr marL="1076325" lvl="2" indent="-276225"/>
            <a:r>
              <a:rPr lang="en-NZ" sz="3600" dirty="0" smtClean="0"/>
              <a:t>Deletions</a:t>
            </a:r>
          </a:p>
          <a:p>
            <a:pPr marL="1076325" lvl="2" indent="-276225"/>
            <a:r>
              <a:rPr lang="en-NZ" sz="3600" dirty="0" smtClean="0"/>
              <a:t>Duplication</a:t>
            </a:r>
          </a:p>
          <a:p>
            <a:pPr marL="1076325" lvl="2" indent="-276225"/>
            <a:r>
              <a:rPr lang="en-NZ" sz="3600" dirty="0" smtClean="0"/>
              <a:t>Translocations</a:t>
            </a:r>
          </a:p>
          <a:p>
            <a:pPr marL="1076325" lvl="2" indent="-276225"/>
            <a:r>
              <a:rPr lang="en-NZ" sz="3600" dirty="0" smtClean="0"/>
              <a:t>Inversions</a:t>
            </a:r>
            <a:endParaRPr lang="en-NZ" sz="3600" dirty="0"/>
          </a:p>
          <a:p>
            <a:pPr marL="800100" lvl="2" indent="0">
              <a:buNone/>
            </a:pPr>
            <a:r>
              <a:rPr lang="en-US" sz="3600" dirty="0" smtClean="0"/>
              <a:t>Can also produce variation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78098"/>
          </a:xfrm>
        </p:spPr>
        <p:txBody>
          <a:bodyPr/>
          <a:lstStyle/>
          <a:p>
            <a:r>
              <a:rPr lang="en-US" sz="4000" b="1" dirty="0"/>
              <a:t>Types of Mutations </a:t>
            </a:r>
            <a:r>
              <a:rPr lang="en-US" sz="4000" dirty="0"/>
              <a:t>(continued)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124744"/>
            <a:ext cx="8430518" cy="5001419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NZ" sz="3600" dirty="0"/>
              <a:t>Genomic mutations – change in the number of chromosomes. (Fewer or extra chromosome or sets of </a:t>
            </a:r>
            <a:r>
              <a:rPr lang="en-NZ" sz="3600"/>
              <a:t>them</a:t>
            </a:r>
            <a:r>
              <a:rPr lang="en-NZ" sz="3600" smtClean="0"/>
              <a:t>).</a:t>
            </a:r>
          </a:p>
          <a:p>
            <a:pPr marL="0" indent="0">
              <a:buNone/>
            </a:pPr>
            <a:r>
              <a:rPr lang="en-NZ" sz="3600" smtClean="0"/>
              <a:t> </a:t>
            </a:r>
            <a:endParaRPr lang="en-NZ" sz="3600" dirty="0" smtClean="0"/>
          </a:p>
          <a:p>
            <a:pPr lvl="1" indent="-388938"/>
            <a:r>
              <a:rPr lang="en-NZ" sz="3600" dirty="0" smtClean="0"/>
              <a:t>Produced by “non-disjunction” (means</a:t>
            </a:r>
            <a:r>
              <a:rPr lang="en-US" sz="3600" dirty="0" smtClean="0"/>
              <a:t> chromosome pairs </a:t>
            </a:r>
            <a:r>
              <a:rPr lang="en-US" sz="3600" dirty="0" smtClean="0">
                <a:solidFill>
                  <a:srgbClr val="FFFF00"/>
                </a:solidFill>
              </a:rPr>
              <a:t>not separating</a:t>
            </a:r>
            <a:r>
              <a:rPr lang="en-US" sz="3600" dirty="0" smtClean="0"/>
              <a:t> at meiosis)</a:t>
            </a:r>
          </a:p>
          <a:p>
            <a:pPr lvl="1" indent="-388938"/>
            <a:endParaRPr lang="en-NZ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634082"/>
          </a:xfrm>
        </p:spPr>
        <p:txBody>
          <a:bodyPr/>
          <a:lstStyle/>
          <a:p>
            <a:r>
              <a:rPr lang="en-US" sz="4000" b="1" dirty="0" smtClean="0"/>
              <a:t>Results of non-disjunction</a:t>
            </a:r>
            <a:endParaRPr lang="en-US" sz="40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980728"/>
            <a:ext cx="8964488" cy="5752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NZ" sz="3600" dirty="0" err="1">
                <a:solidFill>
                  <a:srgbClr val="FFFF00"/>
                </a:solidFill>
              </a:rPr>
              <a:t>Euploid</a:t>
            </a:r>
            <a:r>
              <a:rPr lang="en-NZ" sz="3600" dirty="0"/>
              <a:t> =</a:t>
            </a:r>
            <a:r>
              <a:rPr lang="en-NZ" sz="3600" dirty="0" smtClean="0"/>
              <a:t> </a:t>
            </a:r>
            <a:r>
              <a:rPr lang="en-NZ" sz="3600" dirty="0"/>
              <a:t>having an exact multiple of the haploid </a:t>
            </a:r>
            <a:r>
              <a:rPr lang="en-NZ" sz="3600" dirty="0" smtClean="0"/>
              <a:t>(n) </a:t>
            </a:r>
            <a:r>
              <a:rPr lang="en-NZ" sz="3600" dirty="0"/>
              <a:t>number of </a:t>
            </a:r>
            <a:r>
              <a:rPr lang="en-NZ" sz="3600" dirty="0" smtClean="0"/>
              <a:t>chromosomes </a:t>
            </a:r>
            <a:r>
              <a:rPr lang="en-NZ" sz="3200" dirty="0" smtClean="0"/>
              <a:t>(e.g. 2n = normal diploid, 3n = triploid, etc.)</a:t>
            </a:r>
            <a:endParaRPr lang="en-NZ" sz="3200" dirty="0"/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NZ" sz="3600" dirty="0" err="1">
                <a:solidFill>
                  <a:srgbClr val="FFFF00"/>
                </a:solidFill>
              </a:rPr>
              <a:t>Aneuploid</a:t>
            </a:r>
            <a:r>
              <a:rPr lang="en-NZ" sz="3600" dirty="0"/>
              <a:t> =</a:t>
            </a:r>
            <a:r>
              <a:rPr lang="en-NZ" sz="3600" dirty="0" smtClean="0"/>
              <a:t> </a:t>
            </a:r>
            <a:r>
              <a:rPr lang="en-NZ" sz="3600" dirty="0"/>
              <a:t>NOT having an exact multiple of the haploid number of chromosomes </a:t>
            </a:r>
            <a:r>
              <a:rPr lang="en-NZ" sz="3200" dirty="0"/>
              <a:t>(e.g. </a:t>
            </a:r>
            <a:r>
              <a:rPr lang="en-NZ" sz="3200" dirty="0" smtClean="0"/>
              <a:t>2n </a:t>
            </a:r>
            <a:r>
              <a:rPr lang="en-NZ" sz="3200" dirty="0"/>
              <a:t>+1 or </a:t>
            </a:r>
            <a:r>
              <a:rPr lang="en-NZ" sz="3200" dirty="0" smtClean="0"/>
              <a:t>2n </a:t>
            </a:r>
            <a:r>
              <a:rPr lang="en-NZ" sz="3200" dirty="0"/>
              <a:t>– 1) </a:t>
            </a:r>
          </a:p>
          <a:p>
            <a:pPr lvl="1">
              <a:defRPr/>
            </a:pPr>
            <a:r>
              <a:rPr lang="en-NZ" sz="2800" dirty="0" err="1"/>
              <a:t>Monosomic</a:t>
            </a:r>
            <a:r>
              <a:rPr lang="en-NZ" sz="2800" dirty="0"/>
              <a:t> – having only one c/s of a pair</a:t>
            </a:r>
          </a:p>
          <a:p>
            <a:pPr lvl="1">
              <a:defRPr/>
            </a:pPr>
            <a:r>
              <a:rPr lang="en-NZ" sz="2800" dirty="0"/>
              <a:t>Disomic – having two of a pair </a:t>
            </a:r>
            <a:r>
              <a:rPr lang="en-NZ" dirty="0"/>
              <a:t>(normal </a:t>
            </a:r>
            <a:r>
              <a:rPr lang="en-NZ" dirty="0" err="1"/>
              <a:t>euploid</a:t>
            </a:r>
            <a:r>
              <a:rPr lang="en-NZ" dirty="0"/>
              <a:t>)</a:t>
            </a:r>
          </a:p>
          <a:p>
            <a:pPr lvl="1">
              <a:defRPr/>
            </a:pPr>
            <a:r>
              <a:rPr lang="en-NZ" sz="2800" dirty="0" err="1"/>
              <a:t>Trisomic</a:t>
            </a:r>
            <a:r>
              <a:rPr lang="en-NZ" sz="2800" dirty="0"/>
              <a:t> – 3 instead of two </a:t>
            </a:r>
            <a:r>
              <a:rPr lang="en-NZ" sz="2800" dirty="0" smtClean="0"/>
              <a:t>(e.g. Down Syndrome)</a:t>
            </a:r>
            <a:endParaRPr lang="en-NZ" sz="28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922114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Down Syndrome – Trisomy 21</a:t>
            </a:r>
            <a:endParaRPr lang="en-A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NZ" smtClean="0"/>
          </a:p>
        </p:txBody>
      </p:sp>
      <p:pic>
        <p:nvPicPr>
          <p:cNvPr id="25604" name="Picture 4" descr="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00" y="1567449"/>
            <a:ext cx="5400675" cy="530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276600" y="5229225"/>
            <a:ext cx="1223963" cy="12239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922114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Down Syndrome</a:t>
            </a:r>
            <a:endParaRPr lang="en-AU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NZ" smtClean="0"/>
          </a:p>
        </p:txBody>
      </p:sp>
      <p:pic>
        <p:nvPicPr>
          <p:cNvPr id="18437" name="Picture 5" descr="Image:Dr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343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484313"/>
            <a:ext cx="24288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postdramachildredhead0115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3190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hevron 9"/>
          <p:cNvSpPr/>
          <p:nvPr/>
        </p:nvSpPr>
        <p:spPr>
          <a:xfrm>
            <a:off x="7901555" y="6464871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r>
              <a:rPr lang="en-US" sz="4000" dirty="0" smtClean="0"/>
              <a:t>NOTE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96752"/>
            <a:ext cx="8226425" cy="492941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Individuals with uneven numbers or pairs of chromosomes are often infertile as meiosis requires homologous pairs to line up during metaphase.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7901555" y="6300967"/>
            <a:ext cx="1259632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solidFill>
                  <a:schemeClr val="bg2"/>
                </a:solidFill>
              </a:rPr>
              <a:t>NEXT</a:t>
            </a:r>
            <a:endParaRPr lang="en-NZ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3959"/>
            <a:ext cx="5472607" cy="338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443_slide">
  <a:themeElements>
    <a:clrScheme name="Office Theme 2">
      <a:dk1>
        <a:srgbClr val="333333"/>
      </a:dk1>
      <a:lt1>
        <a:srgbClr val="FFFFFF"/>
      </a:lt1>
      <a:dk2>
        <a:srgbClr val="CC3366"/>
      </a:dk2>
      <a:lt2>
        <a:srgbClr val="FFFFFF"/>
      </a:lt2>
      <a:accent1>
        <a:srgbClr val="F9B2FF"/>
      </a:accent1>
      <a:accent2>
        <a:srgbClr val="FFA599"/>
      </a:accent2>
      <a:accent3>
        <a:srgbClr val="E2ADB8"/>
      </a:accent3>
      <a:accent4>
        <a:srgbClr val="DADADA"/>
      </a:accent4>
      <a:accent5>
        <a:srgbClr val="FBD5FF"/>
      </a:accent5>
      <a:accent6>
        <a:srgbClr val="E7958A"/>
      </a:accent6>
      <a:hlink>
        <a:srgbClr val="E6D35C"/>
      </a:hlink>
      <a:folHlink>
        <a:srgbClr val="FFA6C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5F94"/>
        </a:accent1>
        <a:accent2>
          <a:srgbClr val="EBB9CB"/>
        </a:accent2>
        <a:accent3>
          <a:srgbClr val="E2ADB8"/>
        </a:accent3>
        <a:accent4>
          <a:srgbClr val="DADADA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9B2FF"/>
        </a:accent1>
        <a:accent2>
          <a:srgbClr val="FFA599"/>
        </a:accent2>
        <a:accent3>
          <a:srgbClr val="E2ADB8"/>
        </a:accent3>
        <a:accent4>
          <a:srgbClr val="DADADA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DFE65C"/>
        </a:accent1>
        <a:accent2>
          <a:srgbClr val="FFB2CC"/>
        </a:accent2>
        <a:accent3>
          <a:srgbClr val="E2ADB8"/>
        </a:accent3>
        <a:accent4>
          <a:srgbClr val="DADADA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B2CC"/>
        </a:accent1>
        <a:accent2>
          <a:srgbClr val="ACF261"/>
        </a:accent2>
        <a:accent3>
          <a:srgbClr val="E2ADB8"/>
        </a:accent3>
        <a:accent4>
          <a:srgbClr val="DADADA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5F94"/>
        </a:accent1>
        <a:accent2>
          <a:srgbClr val="EBB9CB"/>
        </a:accent2>
        <a:accent3>
          <a:srgbClr val="FFFFFF"/>
        </a:accent3>
        <a:accent4>
          <a:srgbClr val="000000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9B2FF"/>
        </a:accent1>
        <a:accent2>
          <a:srgbClr val="FFA599"/>
        </a:accent2>
        <a:accent3>
          <a:srgbClr val="FFFFFF"/>
        </a:accent3>
        <a:accent4>
          <a:srgbClr val="000000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E65C"/>
        </a:accent1>
        <a:accent2>
          <a:srgbClr val="FFB2CC"/>
        </a:accent2>
        <a:accent3>
          <a:srgbClr val="FFFFFF"/>
        </a:accent3>
        <a:accent4>
          <a:srgbClr val="000000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CC"/>
        </a:accent1>
        <a:accent2>
          <a:srgbClr val="ACF261"/>
        </a:accent2>
        <a:accent3>
          <a:srgbClr val="FFFFFF"/>
        </a:accent3>
        <a:accent4>
          <a:srgbClr val="000000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3366"/>
      </a:dk2>
      <a:lt2>
        <a:srgbClr val="FFFFFF"/>
      </a:lt2>
      <a:accent1>
        <a:srgbClr val="F9B2FF"/>
      </a:accent1>
      <a:accent2>
        <a:srgbClr val="FFA599"/>
      </a:accent2>
      <a:accent3>
        <a:srgbClr val="E2ADB8"/>
      </a:accent3>
      <a:accent4>
        <a:srgbClr val="DADADA"/>
      </a:accent4>
      <a:accent5>
        <a:srgbClr val="FBD5FF"/>
      </a:accent5>
      <a:accent6>
        <a:srgbClr val="E7958A"/>
      </a:accent6>
      <a:hlink>
        <a:srgbClr val="E6D35C"/>
      </a:hlink>
      <a:folHlink>
        <a:srgbClr val="FFA6C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5F94"/>
        </a:accent1>
        <a:accent2>
          <a:srgbClr val="EBB9CB"/>
        </a:accent2>
        <a:accent3>
          <a:srgbClr val="E2ADB8"/>
        </a:accent3>
        <a:accent4>
          <a:srgbClr val="DADADA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9B2FF"/>
        </a:accent1>
        <a:accent2>
          <a:srgbClr val="FFA599"/>
        </a:accent2>
        <a:accent3>
          <a:srgbClr val="E2ADB8"/>
        </a:accent3>
        <a:accent4>
          <a:srgbClr val="DADADA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DFE65C"/>
        </a:accent1>
        <a:accent2>
          <a:srgbClr val="FFB2CC"/>
        </a:accent2>
        <a:accent3>
          <a:srgbClr val="E2ADB8"/>
        </a:accent3>
        <a:accent4>
          <a:srgbClr val="DADADA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B2CC"/>
        </a:accent1>
        <a:accent2>
          <a:srgbClr val="ACF261"/>
        </a:accent2>
        <a:accent3>
          <a:srgbClr val="E2ADB8"/>
        </a:accent3>
        <a:accent4>
          <a:srgbClr val="DADADA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5F94"/>
        </a:accent1>
        <a:accent2>
          <a:srgbClr val="EBB9CB"/>
        </a:accent2>
        <a:accent3>
          <a:srgbClr val="FFFFFF"/>
        </a:accent3>
        <a:accent4>
          <a:srgbClr val="000000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9B2FF"/>
        </a:accent1>
        <a:accent2>
          <a:srgbClr val="FFA599"/>
        </a:accent2>
        <a:accent3>
          <a:srgbClr val="FFFFFF"/>
        </a:accent3>
        <a:accent4>
          <a:srgbClr val="000000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E65C"/>
        </a:accent1>
        <a:accent2>
          <a:srgbClr val="FFB2CC"/>
        </a:accent2>
        <a:accent3>
          <a:srgbClr val="FFFFFF"/>
        </a:accent3>
        <a:accent4>
          <a:srgbClr val="000000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CC"/>
        </a:accent1>
        <a:accent2>
          <a:srgbClr val="ACF261"/>
        </a:accent2>
        <a:accent3>
          <a:srgbClr val="FFFFFF"/>
        </a:accent3>
        <a:accent4>
          <a:srgbClr val="000000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ind_0443_slide</Template>
  <TotalTime>1614</TotalTime>
  <Words>515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ind_0443_slide</vt:lpstr>
      <vt:lpstr>1_Default Design</vt:lpstr>
      <vt:lpstr>The Role of Mutation in Genetic Variation</vt:lpstr>
      <vt:lpstr>Genetic Variation</vt:lpstr>
      <vt:lpstr>Types of Mutations</vt:lpstr>
      <vt:lpstr>Types of Mutations (continued)</vt:lpstr>
      <vt:lpstr>Types of Mutations (continued)</vt:lpstr>
      <vt:lpstr>Results of non-disjunction</vt:lpstr>
      <vt:lpstr>Down Syndrome – Trisomy 21</vt:lpstr>
      <vt:lpstr>Down Syndrome</vt:lpstr>
      <vt:lpstr>NOTE</vt:lpstr>
      <vt:lpstr>Polyploidy</vt:lpstr>
      <vt:lpstr>Autopolyploidy</vt:lpstr>
      <vt:lpstr>OR</vt:lpstr>
      <vt:lpstr>Triploid Human    (don’t copy)</vt:lpstr>
      <vt:lpstr>A stillborn triploid</vt:lpstr>
      <vt:lpstr>Allopolyploidy</vt:lpstr>
      <vt:lpstr>Allopolyploidy</vt:lpstr>
      <vt:lpstr>PowerPoint Presentation</vt:lpstr>
      <vt:lpstr>PowerPoint Presentation</vt:lpstr>
      <vt:lpstr>Gene 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rickw</dc:creator>
  <cp:lastModifiedBy>Rick Wood</cp:lastModifiedBy>
  <cp:revision>33</cp:revision>
  <dcterms:created xsi:type="dcterms:W3CDTF">2011-03-08T18:29:37Z</dcterms:created>
  <dcterms:modified xsi:type="dcterms:W3CDTF">2013-05-12T19:26:38Z</dcterms:modified>
</cp:coreProperties>
</file>